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5" r:id="rId5"/>
    <p:sldId id="261" r:id="rId6"/>
    <p:sldId id="266" r:id="rId7"/>
    <p:sldId id="262" r:id="rId8"/>
    <p:sldId id="269" r:id="rId9"/>
    <p:sldId id="272" r:id="rId10"/>
    <p:sldId id="273" r:id="rId11"/>
    <p:sldId id="267" r:id="rId12"/>
    <p:sldId id="276" r:id="rId13"/>
    <p:sldId id="275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5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69C3-DF20-499D-9630-FCC716A13617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C8A3-25AA-4964-BCD5-3DCA9B4D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02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69C3-DF20-499D-9630-FCC716A13617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C8A3-25AA-4964-BCD5-3DCA9B4D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11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69C3-DF20-499D-9630-FCC716A13617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C8A3-25AA-4964-BCD5-3DCA9B4D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69C3-DF20-499D-9630-FCC716A13617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C8A3-25AA-4964-BCD5-3DCA9B4D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69C3-DF20-499D-9630-FCC716A13617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C8A3-25AA-4964-BCD5-3DCA9B4D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67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69C3-DF20-499D-9630-FCC716A13617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C8A3-25AA-4964-BCD5-3DCA9B4D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3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69C3-DF20-499D-9630-FCC716A13617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C8A3-25AA-4964-BCD5-3DCA9B4D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45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69C3-DF20-499D-9630-FCC716A13617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C8A3-25AA-4964-BCD5-3DCA9B4D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7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69C3-DF20-499D-9630-FCC716A13617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C8A3-25AA-4964-BCD5-3DCA9B4D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8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69C3-DF20-499D-9630-FCC716A13617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C8A3-25AA-4964-BCD5-3DCA9B4D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61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69C3-DF20-499D-9630-FCC716A13617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C8A3-25AA-4964-BCD5-3DCA9B4D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0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E69C3-DF20-499D-9630-FCC716A13617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CC8A3-25AA-4964-BCD5-3DCA9B4D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Brief History: Workshop on the Statistical Analysis of Multi-outcome Data (SAM)</a:t>
            </a:r>
          </a:p>
        </p:txBody>
      </p:sp>
    </p:spTree>
    <p:extLst>
      <p:ext uri="{BB962C8B-B14F-4D97-AF65-F5344CB8AC3E}">
        <p14:creationId xmlns:p14="http://schemas.microsoft.com/office/powerpoint/2010/main" val="621927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40" y="559676"/>
            <a:ext cx="9230711" cy="617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5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Fifth Workshop (SAM 2024)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6308" y="1820707"/>
            <a:ext cx="99289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1. Originally planned in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Emei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Sichuan, China in July 2020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2. Cancelled due to COVID-19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3. Cancelled again in 2022 due to COVID-19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4. Finally comes to the beautiful city of Salzburg!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5. Held in University of Salzburg in July 2024!</a:t>
            </a:r>
          </a:p>
        </p:txBody>
      </p:sp>
    </p:spTree>
    <p:extLst>
      <p:ext uri="{BB962C8B-B14F-4D97-AF65-F5344CB8AC3E}">
        <p14:creationId xmlns:p14="http://schemas.microsoft.com/office/powerpoint/2010/main" val="1336423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4C1E8-5122-9252-4D3A-7BFBDFFA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on stairs&#10;&#10;AI-generated content may be incorrect.">
            <a:extLst>
              <a:ext uri="{FF2B5EF4-FFF2-40B4-BE49-F238E27FC236}">
                <a16:creationId xmlns:a16="http://schemas.microsoft.com/office/drawing/2014/main" id="{B2A9EB9E-DFD3-8215-2510-BF3CCBF21A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487679"/>
            <a:ext cx="9265920" cy="617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44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Sixth Workshop (SAM 2026)</a:t>
            </a:r>
          </a:p>
        </p:txBody>
      </p:sp>
      <p:pic>
        <p:nvPicPr>
          <p:cNvPr id="5" name="Picture 4" descr="A large building with lights on it&#10;&#10;AI-generated content may be incorrect.">
            <a:extLst>
              <a:ext uri="{FF2B5EF4-FFF2-40B4-BE49-F238E27FC236}">
                <a16:creationId xmlns:a16="http://schemas.microsoft.com/office/drawing/2014/main" id="{29CA8032-65D7-D863-16B4-D64465E8F9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1572532"/>
            <a:ext cx="11572240" cy="49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80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6308" y="1820707"/>
            <a:ext cx="99289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University of Bordeaux for providing the venue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Ruiwen Zhou for designing the marvelous website!</a:t>
            </a:r>
          </a:p>
        </p:txBody>
      </p:sp>
    </p:spTree>
    <p:extLst>
      <p:ext uri="{BB962C8B-B14F-4D97-AF65-F5344CB8AC3E}">
        <p14:creationId xmlns:p14="http://schemas.microsoft.com/office/powerpoint/2010/main" val="300408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5780" y="1569855"/>
            <a:ext cx="99289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Originated in 2010, discussing with John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O’Quigley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Focus areas: joint model of multiple outcomes, recurrent events, multivariate longitudinal data</a:t>
            </a:r>
          </a:p>
          <a:p>
            <a:pPr marL="342900" indent="-342900"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Held in even years</a:t>
            </a:r>
          </a:p>
          <a:p>
            <a:pPr marL="342900" indent="-342900"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Great talks, great place, great meeting</a:t>
            </a:r>
          </a:p>
        </p:txBody>
      </p:sp>
    </p:spTree>
    <p:extLst>
      <p:ext uri="{BB962C8B-B14F-4D97-AF65-F5344CB8AC3E}">
        <p14:creationId xmlns:p14="http://schemas.microsoft.com/office/powerpoint/2010/main" val="2500096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First Workshop (SAM 2012)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1536" y="1885444"/>
            <a:ext cx="99289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1. Curie Institute (</a:t>
            </a:r>
            <a:r>
              <a:rPr lang="en-US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Institut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Curie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 in Paris, France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2. Two day workshop July 9-10, 2012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3. Twenty four invited speakers (8 sessions)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4. Around 100 participants</a:t>
            </a:r>
          </a:p>
        </p:txBody>
      </p:sp>
    </p:spTree>
    <p:extLst>
      <p:ext uri="{BB962C8B-B14F-4D97-AF65-F5344CB8AC3E}">
        <p14:creationId xmlns:p14="http://schemas.microsoft.com/office/powerpoint/2010/main" val="3215476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57" y="873940"/>
            <a:ext cx="3780367" cy="5502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87" y="873941"/>
            <a:ext cx="6555223" cy="550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10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Second Workshop (SAM 2014)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1504" y="1877352"/>
            <a:ext cx="9928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1. In the University of Cambridge, UK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2. Two day workshop June 30-July 1, 2014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3. Twenty four invited speakers (8 sessions)</a:t>
            </a:r>
          </a:p>
        </p:txBody>
      </p:sp>
    </p:spTree>
    <p:extLst>
      <p:ext uri="{BB962C8B-B14F-4D97-AF65-F5344CB8AC3E}">
        <p14:creationId xmlns:p14="http://schemas.microsoft.com/office/powerpoint/2010/main" val="3070879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92" y="910144"/>
            <a:ext cx="7404213" cy="54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6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Third Workshop (SAM 2016)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7228" y="1869260"/>
            <a:ext cx="99289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Renmin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(People’s) University of China, Beijing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Two day workshop July 4-5, 2016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Add sessions on e.g., high dimensional multi-outcome data</a:t>
            </a:r>
          </a:p>
        </p:txBody>
      </p:sp>
    </p:spTree>
    <p:extLst>
      <p:ext uri="{BB962C8B-B14F-4D97-AF65-F5344CB8AC3E}">
        <p14:creationId xmlns:p14="http://schemas.microsoft.com/office/powerpoint/2010/main" val="3121187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48" y="1246910"/>
            <a:ext cx="5616632" cy="3931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510" y="1246910"/>
            <a:ext cx="5309061" cy="39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9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Fourth Workshop (SAM 2018)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7228" y="1869260"/>
            <a:ext cx="99289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Washington University in St. Louis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Two day workshop June 10-11, 2018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Add a poster session for graduate students and poster award for students.</a:t>
            </a:r>
          </a:p>
        </p:txBody>
      </p:sp>
    </p:spTree>
    <p:extLst>
      <p:ext uri="{BB962C8B-B14F-4D97-AF65-F5344CB8AC3E}">
        <p14:creationId xmlns:p14="http://schemas.microsoft.com/office/powerpoint/2010/main" val="3314537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275</Words>
  <Application>Microsoft Office PowerPoint</Application>
  <PresentationFormat>Widescreen</PresentationFormat>
  <Paragraphs>33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A Brief History: Workshop on the Statistical Analysis of Multi-outcome Data (SAM)</vt:lpstr>
      <vt:lpstr>History</vt:lpstr>
      <vt:lpstr>First Workshop (SAM 2012)</vt:lpstr>
      <vt:lpstr>PowerPoint Presentation</vt:lpstr>
      <vt:lpstr>Second Workshop (SAM 2014)</vt:lpstr>
      <vt:lpstr>PowerPoint Presentation</vt:lpstr>
      <vt:lpstr>Third Workshop (SAM 2016)</vt:lpstr>
      <vt:lpstr>PowerPoint Presentation</vt:lpstr>
      <vt:lpstr>Fourth Workshop (SAM 2018)</vt:lpstr>
      <vt:lpstr>PowerPoint Presentation</vt:lpstr>
      <vt:lpstr>Fifth Workshop (SAM 2024)</vt:lpstr>
      <vt:lpstr>PowerPoint Presentation</vt:lpstr>
      <vt:lpstr>Sixth Workshop (SAM 2026)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Analysis of Multi-outcome Data</dc:title>
  <dc:creator>LLN692</dc:creator>
  <cp:lastModifiedBy>Xuefeng Hou</cp:lastModifiedBy>
  <cp:revision>59</cp:revision>
  <dcterms:created xsi:type="dcterms:W3CDTF">2016-07-03T00:14:10Z</dcterms:created>
  <dcterms:modified xsi:type="dcterms:W3CDTF">2025-08-31T18:50:53Z</dcterms:modified>
</cp:coreProperties>
</file>